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8"/>
  </p:notesMasterIdLst>
  <p:sldIdLst>
    <p:sldId id="256" r:id="rId2"/>
    <p:sldId id="294" r:id="rId3"/>
    <p:sldId id="257" r:id="rId4"/>
    <p:sldId id="258" r:id="rId5"/>
    <p:sldId id="262" r:id="rId6"/>
    <p:sldId id="261" r:id="rId7"/>
    <p:sldId id="265" r:id="rId8"/>
    <p:sldId id="266" r:id="rId9"/>
    <p:sldId id="267" r:id="rId10"/>
    <p:sldId id="268" r:id="rId11"/>
    <p:sldId id="269" r:id="rId12"/>
    <p:sldId id="270" r:id="rId13"/>
    <p:sldId id="288" r:id="rId14"/>
    <p:sldId id="286" r:id="rId15"/>
    <p:sldId id="289" r:id="rId16"/>
    <p:sldId id="295" r:id="rId17"/>
    <p:sldId id="296" r:id="rId18"/>
    <p:sldId id="290" r:id="rId19"/>
    <p:sldId id="287" r:id="rId20"/>
    <p:sldId id="291" r:id="rId21"/>
    <p:sldId id="271" r:id="rId22"/>
    <p:sldId id="272" r:id="rId23"/>
    <p:sldId id="273" r:id="rId24"/>
    <p:sldId id="274" r:id="rId25"/>
    <p:sldId id="276" r:id="rId26"/>
    <p:sldId id="277" r:id="rId27"/>
    <p:sldId id="278" r:id="rId28"/>
    <p:sldId id="284" r:id="rId29"/>
    <p:sldId id="282" r:id="rId30"/>
    <p:sldId id="283" r:id="rId31"/>
    <p:sldId id="281" r:id="rId32"/>
    <p:sldId id="279" r:id="rId33"/>
    <p:sldId id="280" r:id="rId34"/>
    <p:sldId id="285" r:id="rId35"/>
    <p:sldId id="292" r:id="rId36"/>
    <p:sldId id="293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2" d="100"/>
          <a:sy n="52" d="100"/>
        </p:scale>
        <p:origin x="-2189" y="-8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4C48A4A-E2C8-4510-B1FD-743F27150AE3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335EE8A-AF86-42DF-9B40-0F5BA5BDF5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3201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7051F7-0E25-4391-9142-230C066E4FA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FC3A6-3FA9-40DE-BF6D-07884F472157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C300F-7360-4E00-B555-5DC7092F7D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AC1C7-2F81-40E9-BD2E-16ACE6FA4785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16ABC-E7C9-4892-AD73-3B624A4C04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8D2A6-C2F2-48EA-8A66-C64E68888D48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42395-5102-46CE-96EE-1818BD56FB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77CB8-3F0B-41A7-905B-A653E822366F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0A4A8-D9C1-4658-AD3C-FDDA8DF897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A1CBF-5D00-48D9-870B-46CE90364E3A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3D84B-90B6-4355-A4AA-6825B063ED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0377E-D6D2-4DF6-8C16-57F1A7FB9AA9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79A8F-334C-4EE6-879F-F7CCCA4302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9A051-5062-4ADF-A2A0-19C882451068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3A231E-0753-480C-9721-E345B156E9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AC3D3-5A1A-474A-B398-DA9AD9EB3E61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4743D-6381-422D-B40E-73AF14FB3A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057FF-178C-4107-9190-62AF8EA2FD5D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33FDF-FB17-4A0F-B086-70C813E53F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CB768-5D91-4070-9B85-73D6BE1E1BDC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402F9-0FF6-4A75-8E79-286F1A4D39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035DD-4F22-420D-AED0-46FAF3B999F7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80F463-9670-4FE3-A67F-A9DFC75C39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A0E36A-5CF8-4BD9-AD90-35E42B7F75B3}" type="datetimeFigureOut">
              <a:rPr lang="ru-RU"/>
              <a:pPr>
                <a:defRPr/>
              </a:pPr>
              <a:t>26.03.2013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4D5973-B18E-4A74-BB03-DD19F25DEB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5" r:id="rId4"/>
    <p:sldLayoutId id="2147483699" r:id="rId5"/>
    <p:sldLayoutId id="2147483694" r:id="rId6"/>
    <p:sldLayoutId id="2147483700" r:id="rId7"/>
    <p:sldLayoutId id="2147483701" r:id="rId8"/>
    <p:sldLayoutId id="2147483702" r:id="rId9"/>
    <p:sldLayoutId id="2147483693" r:id="rId10"/>
    <p:sldLayoutId id="214748370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4.wdp"/><Relationship Id="rId5" Type="http://schemas.openxmlformats.org/officeDocument/2006/relationships/image" Target="../media/image26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7" Type="http://schemas.openxmlformats.org/officeDocument/2006/relationships/image" Target="../media/image98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3.jpeg"/><Relationship Id="rId5" Type="http://schemas.openxmlformats.org/officeDocument/2006/relationships/image" Target="../media/image102.jpeg"/><Relationship Id="rId4" Type="http://schemas.openxmlformats.org/officeDocument/2006/relationships/image" Target="../media/image10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8.jpeg"/><Relationship Id="rId5" Type="http://schemas.openxmlformats.org/officeDocument/2006/relationships/image" Target="../media/image107.jpeg"/><Relationship Id="rId4" Type="http://schemas.openxmlformats.org/officeDocument/2006/relationships/image" Target="../media/image10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2.jpeg"/><Relationship Id="rId4" Type="http://schemas.openxmlformats.org/officeDocument/2006/relationships/image" Target="../media/image11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17460" y="0"/>
            <a:ext cx="4469118" cy="90872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8000" dirty="0" smtClean="0"/>
              <a:t>Болеро</a:t>
            </a:r>
            <a:endParaRPr lang="ru-RU" sz="8000" dirty="0"/>
          </a:p>
        </p:txBody>
      </p:sp>
      <p:pic>
        <p:nvPicPr>
          <p:cNvPr id="9" name="Рисунок 8" descr="Балерина3.jpg"/>
          <p:cNvPicPr>
            <a:picLocks noChangeAspect="1" noChangeArrowheads="1"/>
          </p:cNvPicPr>
          <p:nvPr/>
        </p:nvPicPr>
        <p:blipFill>
          <a:blip r:embed="rId2" cstate="print"/>
          <a:srcRect r="-266" b="41573"/>
          <a:stretch>
            <a:fillRect/>
          </a:stretch>
        </p:blipFill>
        <p:spPr bwMode="auto">
          <a:xfrm>
            <a:off x="5786446" y="1680714"/>
            <a:ext cx="3171822" cy="517728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 bwMode="auto">
          <a:xfrm>
            <a:off x="3929058" y="6429375"/>
            <a:ext cx="2214562" cy="4286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</a:rPr>
              <a:t>Prezentacii.com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2050" name="Picture 2" descr="H:\gjhnajkbj b ghtptynfwbz\DSC_04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5113917" cy="3409278"/>
          </a:xfrm>
          <a:prstGeom prst="rect">
            <a:avLst/>
          </a:prstGeom>
          <a:noFill/>
          <a:effectLst>
            <a:reflection stA="45000" endPos="60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4500562" cy="71435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/>
              <a:t>Характерный танец </a:t>
            </a:r>
            <a:br>
              <a:rPr lang="ru-RU" sz="3200" dirty="0" smtClean="0"/>
            </a:br>
            <a:r>
              <a:rPr lang="ru-RU" sz="3200" dirty="0" smtClean="0"/>
              <a:t>и пантомима</a:t>
            </a:r>
            <a:endParaRPr lang="ru-RU" sz="3200" dirty="0"/>
          </a:p>
        </p:txBody>
      </p:sp>
      <p:pic>
        <p:nvPicPr>
          <p:cNvPr id="1026" name="Picture 2" descr="H:\gjhnajkbj b ghtptynfwbz\DSC_0427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0830"/>
            <a:ext cx="2376264" cy="3564396"/>
          </a:xfrm>
          <a:prstGeom prst="rect">
            <a:avLst/>
          </a:prstGeom>
          <a:noFill/>
          <a:effectLst>
            <a:reflection stA="560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kate\болеро\кармен\DSC_10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colorTemperature colorTemp="53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30066" y="1863414"/>
            <a:ext cx="3538843" cy="2359228"/>
          </a:xfrm>
          <a:prstGeom prst="rect">
            <a:avLst/>
          </a:prstGeom>
          <a:noFill/>
          <a:effectLst>
            <a:reflection stA="45000" endPos="54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kate\болеро\отбор на конкурс\DSC_088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04549" y="1847003"/>
            <a:ext cx="3573867" cy="2382578"/>
          </a:xfrm>
          <a:prstGeom prst="rect">
            <a:avLst/>
          </a:prstGeom>
          <a:noFill/>
          <a:effectLst>
            <a:reflection stA="45000" endPos="66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Батман, плие.</a:t>
            </a:r>
            <a:endParaRPr lang="ru-RU" dirty="0"/>
          </a:p>
        </p:txBody>
      </p:sp>
      <p:pic>
        <p:nvPicPr>
          <p:cNvPr id="5" name="Рисунок 4" descr="Большой Батман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285860"/>
            <a:ext cx="1854208" cy="32004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H:\gjhnajkbj b ghtptynfwbz\DSC_022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49" t="13144" r="14528" b="5077"/>
          <a:stretch/>
        </p:blipFill>
        <p:spPr bwMode="auto">
          <a:xfrm rot="5400000">
            <a:off x="2075727" y="1861188"/>
            <a:ext cx="3105135" cy="2145037"/>
          </a:xfrm>
          <a:prstGeom prst="rect">
            <a:avLst/>
          </a:prstGeom>
          <a:noFill/>
          <a:effectLst>
            <a:reflection blurRad="12700" stA="99000" endPos="29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  <a14:imgEffect>
                      <a14:brightnessContrast bright="60000" contras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041" y="4005064"/>
            <a:ext cx="4043900" cy="2695933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 descr="плие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5436096" y="1556792"/>
            <a:ext cx="2143140" cy="2247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1841356" cy="84124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Фуэте</a:t>
            </a:r>
            <a:endParaRPr lang="ru-RU" dirty="0"/>
          </a:p>
        </p:txBody>
      </p:sp>
      <p:pic>
        <p:nvPicPr>
          <p:cNvPr id="5" name="Рисунок 4" descr="32_fuete.jpg"/>
          <p:cNvPicPr>
            <a:picLocks noChangeAspect="1"/>
          </p:cNvPicPr>
          <p:nvPr/>
        </p:nvPicPr>
        <p:blipFill>
          <a:blip r:embed="rId2" cstate="print"/>
          <a:srcRect l="26250" r="27499"/>
          <a:stretch>
            <a:fillRect/>
          </a:stretch>
        </p:blipFill>
        <p:spPr>
          <a:xfrm>
            <a:off x="5130979" y="1357298"/>
            <a:ext cx="3370111" cy="4857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H:\gjhnajkbj b ghtptynfwbz\Carmen, Swan\_DSC73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57298"/>
            <a:ext cx="4520780" cy="3007806"/>
          </a:xfrm>
          <a:prstGeom prst="rect">
            <a:avLst/>
          </a:prstGeom>
          <a:noFill/>
          <a:effectLst>
            <a:reflection blurRad="2413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Пачка балетная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err="1" smtClean="0"/>
              <a:t>Па́чка</a:t>
            </a:r>
            <a:r>
              <a:rPr lang="ru-RU" dirty="0" smtClean="0"/>
              <a:t> — жёсткая юбка, используемая в балете для танцовщиц.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Первая пачка была сделана в 1839 для Марии Тальони по рисунку художника </a:t>
            </a:r>
            <a:r>
              <a:rPr lang="ru-RU" dirty="0" err="1" smtClean="0"/>
              <a:t>Эжен</a:t>
            </a:r>
            <a:r>
              <a:rPr lang="ru-RU" dirty="0" smtClean="0"/>
              <a:t> </a:t>
            </a:r>
            <a:r>
              <a:rPr lang="ru-RU" dirty="0" err="1" smtClean="0"/>
              <a:t>Лами</a:t>
            </a:r>
            <a:r>
              <a:rPr lang="ru-RU" dirty="0" smtClean="0"/>
              <a:t>.</a:t>
            </a:r>
          </a:p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Стиль и форма пачки со временем менялись. В конце XIX века пачка Анны Павловой сильно отличалась от современной, она была длиннее и тоньше. В начале 20 века пришла мода на пачки, украшенные перьями и драгоценными камнями. В советское время пачка стала короткой и широкой.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84124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Пачка – специальная одежда для балета</a:t>
            </a:r>
            <a:endParaRPr lang="ru-RU" dirty="0"/>
          </a:p>
        </p:txBody>
      </p:sp>
      <p:pic>
        <p:nvPicPr>
          <p:cNvPr id="4" name="Рисунок 3" descr="Пачка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14281" y="2071678"/>
            <a:ext cx="3811243" cy="4214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Балерина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29124" y="2000240"/>
            <a:ext cx="4357678" cy="43576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gjhnajkbj b ghtptynfwbz\DSC_0511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7992887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gjhnajkbj b ghtptynfwbz\DSC_05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496944" cy="566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78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gjhnajkbj b ghtptynfwbz\DSC_04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522544" cy="568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49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42976" y="0"/>
            <a:ext cx="1857388" cy="838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Пуанты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04800" y="1214438"/>
            <a:ext cx="8686800" cy="5500687"/>
          </a:xfr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Слово пуанты происходит от французского «кончик». Французские балерины могли похвастаться тем, что умели становиться на кончики пальцев и выполнять при этом сложные элементы. Для облегчения такого танца и стали использоваться пуанты, которые закрепляли ногу и позволяли балерине сохранять равновесие.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Современные пуанты изготавливаются из атласной материи, чаще всего пуанты заказываются мастеру для определенной балерины. Это необходимо для того, чтобы они надежно закрепили стопу. В носке балетной туфельки укладывается уплотненный материал, а ленты перехватывают ногу у щиколотки.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Танец на пуантах отличается особой грациозностью и виртуозностью исполнения.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770710" cy="84124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/>
              <a:t>Пуанты - специальная обувь балерины, которая позволяет встать на </a:t>
            </a:r>
            <a:r>
              <a:rPr lang="ru-RU" sz="2400" dirty="0" smtClean="0"/>
              <a:t>пальцы</a:t>
            </a:r>
            <a:endParaRPr lang="ru-RU" sz="2400" dirty="0"/>
          </a:p>
        </p:txBody>
      </p:sp>
      <p:pic>
        <p:nvPicPr>
          <p:cNvPr id="9" name="Рисунок 8" descr="Пуанты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067944" y="1340768"/>
            <a:ext cx="2042291" cy="2723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6" name="Picture 2" descr="H:\gjhnajkbj b ghtptynfwbz\DSC_08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637" y="4372979"/>
            <a:ext cx="3180903" cy="2120601"/>
          </a:xfrm>
          <a:prstGeom prst="rect">
            <a:avLst/>
          </a:prstGeom>
          <a:noFill/>
          <a:effectLst>
            <a:reflection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H:\gjhnajkbj b ghtptynfwbz\Carmen, Swan\_DSC741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5" t="18214" r="27216" b="11107"/>
          <a:stretch/>
        </p:blipFill>
        <p:spPr bwMode="auto">
          <a:xfrm>
            <a:off x="6811904" y="1340768"/>
            <a:ext cx="2291315" cy="5152812"/>
          </a:xfrm>
          <a:prstGeom prst="rect">
            <a:avLst/>
          </a:prstGeom>
          <a:noFill/>
          <a:effectLst>
            <a:reflection stA="4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:\kate\болеро\минует\DSC_053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98" r="16638"/>
          <a:stretch/>
        </p:blipFill>
        <p:spPr bwMode="auto">
          <a:xfrm>
            <a:off x="251520" y="1031961"/>
            <a:ext cx="3193146" cy="5449415"/>
          </a:xfrm>
          <a:prstGeom prst="rect">
            <a:avLst/>
          </a:prstGeom>
          <a:noFill/>
          <a:effectLst>
            <a:reflection endPos="46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:\kate\болеро\отбор на конкурс\DSC_0450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68202"/>
            <a:ext cx="7416824" cy="4944550"/>
          </a:xfrm>
          <a:prstGeom prst="rect">
            <a:avLst/>
          </a:prstGeom>
          <a:noFill/>
          <a:effectLst>
            <a:reflection stA="45000" endPos="3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03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28794" y="0"/>
            <a:ext cx="5770446" cy="68578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Через тернии к звездам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42875" y="1071563"/>
            <a:ext cx="5077197" cy="3475309"/>
          </a:xfrm>
        </p:spPr>
        <p:txBody>
          <a:bodyPr>
            <a:normAutofit fontScale="85000" lnSpcReduction="20000"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Балет красивый и сложный вид искусства, который требует от артистов огромного титанического и упорного труда. Заниматься балетом начинают с детства. Ежедневные репетиции, упражнения на растяжку отнимают много времени. Те, кто обрекает себя на такой труд посвящают этому  делу всю свою жизнь.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5505450" y="1143000"/>
            <a:ext cx="3638550" cy="2500313"/>
          </a:xfr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5" name="Рисунок 4" descr="j020223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78974" y="4293096"/>
            <a:ext cx="3657600" cy="2414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0" name="Picture 2" descr="H:\kate\болеро\минует\DSC_017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8" r="12293" b="15512"/>
          <a:stretch/>
        </p:blipFill>
        <p:spPr bwMode="auto">
          <a:xfrm rot="16200000">
            <a:off x="4422319" y="2138524"/>
            <a:ext cx="5231204" cy="320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4124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Звезды мировой величины. Анна Павлова</a:t>
            </a:r>
            <a:endParaRPr lang="ru-RU" dirty="0"/>
          </a:p>
        </p:txBody>
      </p:sp>
      <p:pic>
        <p:nvPicPr>
          <p:cNvPr id="1026" name="Picture 2" descr="C:\Users\я\Pictures\Балет\А.Павлов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1643050"/>
            <a:ext cx="1357322" cy="26529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я\Pictures\Балет\А.Павлова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500570"/>
            <a:ext cx="2639399" cy="19907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я\Pictures\Балет\А.Павлова4"/>
          <p:cNvPicPr>
            <a:picLocks noChangeAspect="1" noChangeArrowheads="1"/>
          </p:cNvPicPr>
          <p:nvPr/>
        </p:nvPicPr>
        <p:blipFill>
          <a:blip r:embed="rId4" cstate="print"/>
          <a:srcRect l="22199" r="20295"/>
          <a:stretch>
            <a:fillRect/>
          </a:stretch>
        </p:blipFill>
        <p:spPr bwMode="auto">
          <a:xfrm>
            <a:off x="7786710" y="4000504"/>
            <a:ext cx="1133657" cy="2643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C:\Users\я\Pictures\Балет\А.Павлова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58082" y="1142984"/>
            <a:ext cx="1561430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C:\Users\я\Pictures\Балет\А Павлова портрет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285860"/>
            <a:ext cx="1824976" cy="22145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31" name="Picture 7" descr="C:\Users\я\Pictures\Балет\А Павлова-лебедь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3108" y="1142984"/>
            <a:ext cx="3524884" cy="24815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2" name="Picture 8" descr="C:\Users\я\Pictures\Балет\А.Павлова с лебедем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214546" y="3786190"/>
            <a:ext cx="2298393" cy="2857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3" name="Picture 9" descr="C:\Users\я\Pictures\Балет\А.Павловна Павлова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20" y="3857628"/>
            <a:ext cx="1643074" cy="2589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3698744" cy="58409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Галина Уланова</a:t>
            </a:r>
            <a:endParaRPr lang="ru-RU" dirty="0"/>
          </a:p>
        </p:txBody>
      </p:sp>
      <p:pic>
        <p:nvPicPr>
          <p:cNvPr id="2050" name="Picture 2" descr="C:\Users\я\Pictures\Балет\Г.Уланов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57950" y="1214422"/>
            <a:ext cx="25527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я\Pictures\Балет\Г.Уланова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86182" y="1219453"/>
            <a:ext cx="2500330" cy="29581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C:\Users\я\Pictures\Балет\г.Уланова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43570" y="4357694"/>
            <a:ext cx="3286148" cy="2188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3" name="Picture 5" descr="C:\Users\я\Pictures\Балет\Г.Уланова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785926"/>
            <a:ext cx="3345389" cy="4286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4" name="Picture 6" descr="C:\Users\я\Pictures\Балет\ГУланова в работе В Мухиной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4429132"/>
            <a:ext cx="1571636" cy="20907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4627438" cy="75722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Тамара Карсавина</a:t>
            </a:r>
            <a:endParaRPr lang="ru-RU" dirty="0"/>
          </a:p>
        </p:txBody>
      </p:sp>
      <p:pic>
        <p:nvPicPr>
          <p:cNvPr id="3074" name="Picture 2" descr="C:\Users\я\Pictures\Балет\Т.Карсавин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43636" y="1571612"/>
            <a:ext cx="2836328" cy="40326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Users\я\Pictures\Балет\Тамара Карсавина в роли Зобейды _Шехеразада_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571612"/>
            <a:ext cx="2167757" cy="4310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8" name="Picture 6" descr="C:\Users\я\Pictures\Балет\Карсавина павильон армиды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00298" y="1571612"/>
            <a:ext cx="3515042" cy="45839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5484694" cy="47147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Матильда </a:t>
            </a:r>
            <a:r>
              <a:rPr lang="ru-RU" dirty="0" err="1" smtClean="0"/>
              <a:t>Ксешинская</a:t>
            </a:r>
            <a:endParaRPr lang="ru-RU" dirty="0"/>
          </a:p>
        </p:txBody>
      </p:sp>
      <p:pic>
        <p:nvPicPr>
          <p:cNvPr id="3" name="Рисунок 2" descr="Ксешинска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6734" y="3000373"/>
            <a:ext cx="2217231" cy="364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Матильда Ксешинска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2264" y="285728"/>
            <a:ext cx="2071702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Ксешинская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1428736"/>
            <a:ext cx="2674639" cy="4000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М Ксешинская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14282" y="1511392"/>
            <a:ext cx="2786082" cy="3855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5341818" cy="61434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Наталья Бессмертнова </a:t>
            </a:r>
            <a:endParaRPr lang="ru-RU" dirty="0"/>
          </a:p>
        </p:txBody>
      </p:sp>
      <p:pic>
        <p:nvPicPr>
          <p:cNvPr id="3" name="Рисунок 2" descr="Бессмертнов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3571876"/>
            <a:ext cx="1978965" cy="30797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Бессмертнова на репетиции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214678" y="1214422"/>
            <a:ext cx="2071702" cy="25896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Н Бессмертнова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85720" y="1142984"/>
            <a:ext cx="2214578" cy="19685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Наталия Бессмертнова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16" y="214290"/>
            <a:ext cx="1714512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НБессмертнова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286248" y="4071942"/>
            <a:ext cx="1600869" cy="2417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нБессмертнова4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6072198" y="2714620"/>
            <a:ext cx="2876852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НБессмертнова5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2500298" y="4071942"/>
            <a:ext cx="1571636" cy="2454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4198810" cy="68578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Майя Плисецкая</a:t>
            </a:r>
            <a:endParaRPr lang="ru-RU" dirty="0"/>
          </a:p>
        </p:txBody>
      </p:sp>
      <p:pic>
        <p:nvPicPr>
          <p:cNvPr id="3" name="Рисунок 2" descr="Майя Плисецкая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50840" y="1142984"/>
            <a:ext cx="2850316" cy="20851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Майя-умирающий лебедь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357950" y="3429000"/>
            <a:ext cx="2643206" cy="31255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Майя-Кармен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643306" y="1285860"/>
            <a:ext cx="2428892" cy="5143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Майя Лебедь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14480" y="3857628"/>
            <a:ext cx="1785950" cy="2830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Майя в Большом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357158" y="1000108"/>
            <a:ext cx="3143272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 descr="Майя-Айседора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214282" y="3929066"/>
            <a:ext cx="1357322" cy="23574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5341818" cy="68578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Екатерина Максимова</a:t>
            </a:r>
            <a:endParaRPr lang="ru-RU" dirty="0"/>
          </a:p>
        </p:txBody>
      </p:sp>
      <p:pic>
        <p:nvPicPr>
          <p:cNvPr id="3" name="Рисунок 2" descr="ЕМаксимова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524501" y="1017942"/>
            <a:ext cx="3405217" cy="2553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Е Максимова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643702" y="3929066"/>
            <a:ext cx="2040679" cy="26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ЕМаксимова2.jpe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14678" y="1500174"/>
            <a:ext cx="1944624" cy="256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ЕМаксимова4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214282" y="1714488"/>
            <a:ext cx="2643206" cy="4786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еМаксимоваи В Васильев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357554" y="4429132"/>
            <a:ext cx="2762259" cy="2071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3055802" cy="64294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/>
              <a:t>Марис</a:t>
            </a:r>
            <a:r>
              <a:rPr lang="ru-RU" dirty="0" smtClean="0"/>
              <a:t> </a:t>
            </a:r>
            <a:r>
              <a:rPr lang="ru-RU" dirty="0" err="1" smtClean="0"/>
              <a:t>Лиепа</a:t>
            </a:r>
            <a:endParaRPr lang="ru-RU" dirty="0"/>
          </a:p>
        </p:txBody>
      </p:sp>
      <p:pic>
        <p:nvPicPr>
          <p:cNvPr id="3" name="Рисунок 2" descr="Марис Лиеп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4000504"/>
            <a:ext cx="2591425" cy="26860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Марис Лиепа2.jpg"/>
          <p:cNvPicPr>
            <a:picLocks noChangeAspect="1"/>
          </p:cNvPicPr>
          <p:nvPr/>
        </p:nvPicPr>
        <p:blipFill>
          <a:blip r:embed="rId3" cstate="print"/>
          <a:srcRect l="10431" t="22119" r="6834"/>
          <a:stretch>
            <a:fillRect/>
          </a:stretch>
        </p:blipFill>
        <p:spPr>
          <a:xfrm>
            <a:off x="5429256" y="1928802"/>
            <a:ext cx="3521434" cy="4276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Марис Лиепа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1428736"/>
            <a:ext cx="1900345" cy="16906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Мариес Лиепа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57158" y="785794"/>
            <a:ext cx="2571768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Марис Лиепа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86116" y="3500438"/>
            <a:ext cx="2009775" cy="2990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2627174" cy="68578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/>
              <a:t>Илзе</a:t>
            </a:r>
            <a:r>
              <a:rPr lang="ru-RU" dirty="0" smtClean="0"/>
              <a:t> </a:t>
            </a:r>
            <a:r>
              <a:rPr lang="ru-RU" dirty="0" err="1" smtClean="0"/>
              <a:t>Лиепа</a:t>
            </a:r>
            <a:endParaRPr lang="ru-RU" dirty="0"/>
          </a:p>
        </p:txBody>
      </p:sp>
      <p:pic>
        <p:nvPicPr>
          <p:cNvPr id="3" name="Рисунок 2" descr="Илзе Лиепа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500826" y="214290"/>
            <a:ext cx="1922176" cy="2286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Илзе и Цискаридзе1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2428868"/>
            <a:ext cx="2794005" cy="4191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Илзе и Цискаридзе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6182" y="214290"/>
            <a:ext cx="2000264" cy="3247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Илзе Лиепа2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6143636" y="2643182"/>
            <a:ext cx="2750363" cy="4000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Илзе Лиепа и Цискаридзе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357554" y="3786190"/>
            <a:ext cx="2381250" cy="2771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0"/>
            <a:ext cx="6767530" cy="838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Балет – музыкальный жанр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04800" y="1214438"/>
            <a:ext cx="8686800" cy="5500687"/>
          </a:xfrm>
        </p:spPr>
        <p:txBody>
          <a:bodyPr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Балет (от итальянского «</a:t>
            </a:r>
            <a:r>
              <a:rPr lang="en-US" dirty="0" err="1" smtClean="0"/>
              <a:t>ballo</a:t>
            </a:r>
            <a:r>
              <a:rPr lang="ru-RU" dirty="0" smtClean="0"/>
              <a:t>» танцую) – это определенная академическая форма танцевальной техники и музыки.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Он обычно включает в себя танец, пантомиму, действие и музыку (обычно оркестровую, но иногда и вокальную)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В основе балета лежит какой-то сюжет, драматургический замысел, либретто, но бывают и бессюжетные балеты. Основными видами танца в балете являются классический танец и характерный танец. Немаловажную роль играет пантомима, с помощью которой актёры передают чувства героев, их «разговор» между собой, суть происходящего. В современном балете широко используются также элементы гимнастики и акробатики.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3555868" cy="68578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/>
              <a:t>Андрис</a:t>
            </a:r>
            <a:r>
              <a:rPr lang="ru-RU" dirty="0" smtClean="0"/>
              <a:t> </a:t>
            </a:r>
            <a:r>
              <a:rPr lang="ru-RU" dirty="0" err="1" smtClean="0"/>
              <a:t>Лиепа</a:t>
            </a:r>
            <a:endParaRPr lang="ru-RU" dirty="0"/>
          </a:p>
        </p:txBody>
      </p:sp>
      <p:pic>
        <p:nvPicPr>
          <p:cNvPr id="3" name="Рисунок 2" descr="Андрис Лиепа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286380" y="357166"/>
            <a:ext cx="2786082" cy="35051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Андрис Лиеп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715125" y="4071942"/>
            <a:ext cx="2428875" cy="2314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Андрис Лиепа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72000" y="4143380"/>
            <a:ext cx="1820969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Андрис Лиепа3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357158" y="1357298"/>
            <a:ext cx="4078063" cy="5286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4413124" cy="75722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/>
              <a:t>Ульяна</a:t>
            </a:r>
            <a:r>
              <a:rPr lang="ru-RU" dirty="0" smtClean="0"/>
              <a:t> Лопаткина</a:t>
            </a:r>
            <a:endParaRPr lang="ru-RU" dirty="0"/>
          </a:p>
        </p:txBody>
      </p:sp>
      <p:pic>
        <p:nvPicPr>
          <p:cNvPr id="3" name="Рисунок 2" descr="Лопаткина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143636" y="214290"/>
            <a:ext cx="2786082" cy="22832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Лопаткина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714356"/>
            <a:ext cx="2857500" cy="1895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Лопаткина- лебедь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857620" y="1285860"/>
            <a:ext cx="1828800" cy="137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Лопаткина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643306" y="2786058"/>
            <a:ext cx="2214578" cy="38576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У Лопаткина2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6713376" y="2714620"/>
            <a:ext cx="2231335" cy="3929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Бенефис Лопаткиной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285720" y="2857496"/>
            <a:ext cx="2593955" cy="3857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4698876" cy="68578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Анастасия Волочкова</a:t>
            </a:r>
            <a:endParaRPr lang="ru-RU" dirty="0"/>
          </a:p>
        </p:txBody>
      </p:sp>
      <p:pic>
        <p:nvPicPr>
          <p:cNvPr id="3" name="Рисунок 2" descr="Волочкова.jpe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928926" y="857232"/>
            <a:ext cx="2714644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Волочкова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715008" y="785794"/>
            <a:ext cx="3219410" cy="20288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Волочкова в балете Кармен-Сюита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929322" y="3000372"/>
            <a:ext cx="3000396" cy="36195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Волочкова2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14282" y="1500174"/>
            <a:ext cx="2694233" cy="5143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Плисецкая и Волочкова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2928926" y="3712370"/>
            <a:ext cx="2958519" cy="2859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4413124" cy="68578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Светлана Захарова</a:t>
            </a:r>
            <a:endParaRPr lang="ru-RU" dirty="0"/>
          </a:p>
        </p:txBody>
      </p:sp>
      <p:pic>
        <p:nvPicPr>
          <p:cNvPr id="3" name="Рисунок 2" descr="Захарова2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14678" y="714356"/>
            <a:ext cx="2238380" cy="16787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Захарова в полете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714744" y="3000372"/>
            <a:ext cx="5164401" cy="36718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Захарова-балерина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14348" y="714356"/>
            <a:ext cx="1905000" cy="1504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Захарова-прима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624939" y="285727"/>
            <a:ext cx="3328843" cy="2500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Захарова в Корсаре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214282" y="2357430"/>
            <a:ext cx="3105156" cy="4286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4984628" cy="61434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Николай Цискаридзе</a:t>
            </a:r>
            <a:endParaRPr lang="ru-RU" dirty="0"/>
          </a:p>
        </p:txBody>
      </p:sp>
      <p:pic>
        <p:nvPicPr>
          <p:cNvPr id="3" name="Рисунок 2" descr="Цискаридзе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643702" y="642918"/>
            <a:ext cx="2243118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Цискаридзе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928670"/>
            <a:ext cx="2857500" cy="2647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Цискаридзе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57158" y="1500174"/>
            <a:ext cx="3000396" cy="4572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Цискаридзе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071934" y="3714752"/>
            <a:ext cx="4476750" cy="2876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214290"/>
            <a:ext cx="6429420" cy="61434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Балет - Движение под музыку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04800" y="1071563"/>
            <a:ext cx="8686800" cy="5786437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Если сначала балет представлял собой придворные танцы, где каждый мог похвастаться своим умением исполнять причудливые па, то позднее балет превратился в особый вид искусства, ставший прерогативой профессионалов.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«Музыка - душа танца» - говорил французский балетмейстер </a:t>
            </a:r>
            <a:r>
              <a:rPr lang="en-US" dirty="0" smtClean="0"/>
              <a:t>XVIII</a:t>
            </a:r>
            <a:r>
              <a:rPr lang="ru-RU" dirty="0" smtClean="0"/>
              <a:t> века </a:t>
            </a:r>
            <a:r>
              <a:rPr lang="ru-RU" dirty="0" err="1" smtClean="0"/>
              <a:t>Новер</a:t>
            </a:r>
            <a:r>
              <a:rPr lang="ru-RU" dirty="0" smtClean="0"/>
              <a:t>. «Хорошо написанная музыка, должна живописать, должна говорить. Танец, изображающий мелодию, является эхом, повторяющим то, что говорит музыка». Музыка определяет характер танца, создает эмоциональную атмосферу балета. 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14282" y="214290"/>
            <a:ext cx="6413388" cy="54290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До Новых встреч с балетом</a:t>
            </a:r>
            <a:endParaRPr lang="ru-RU" dirty="0"/>
          </a:p>
        </p:txBody>
      </p:sp>
      <p:pic>
        <p:nvPicPr>
          <p:cNvPr id="8194" name="Picture 2" descr="H:\kate\болеро\минует\DSC_05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124744"/>
            <a:ext cx="4176463" cy="278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H:\gjhnajkbj b ghtptynfwbz\DSC_04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13681"/>
            <a:ext cx="4176463" cy="2784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:\gjhnajkbj b ghtptynfwbz\DSC_05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922881" y="2044581"/>
            <a:ext cx="5519019" cy="367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Техника балета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Балет является самым известным танцевальным действием из-за его уникальных особенностей и методов: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/>
              <a:t>работа на пуантах,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/>
              <a:t> повороты ног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/>
              <a:t> большие растяжки,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/>
              <a:t>Изящные, плавные, точные движения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ru-RU" dirty="0" smtClean="0"/>
              <a:t>воздушность.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Кто сочиняет балет</a:t>
            </a:r>
            <a:endParaRPr lang="ru-RU" dirty="0"/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7147520" cy="5187205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Композитор – музыка.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Либреттист – содержание.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smtClean="0"/>
              <a:t>Балетмейстер – </a:t>
            </a:r>
            <a:r>
              <a:rPr lang="ru-RU" sz="2800" dirty="0" smtClean="0"/>
              <a:t>хореография.</a:t>
            </a:r>
          </a:p>
        </p:txBody>
      </p:sp>
      <p:pic>
        <p:nvPicPr>
          <p:cNvPr id="3075" name="Picture 3" descr="H:\gjhnajkbj b ghtptynfwbz\DSC_08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64784"/>
            <a:ext cx="3306986" cy="4960479"/>
          </a:xfrm>
          <a:prstGeom prst="rect">
            <a:avLst/>
          </a:prstGeom>
          <a:noFill/>
          <a:effectLst>
            <a:reflection stA="45000" endPos="4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:\kate\болеро\1\DSC_04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14826">
            <a:off x="-76161" y="3907904"/>
            <a:ext cx="3235058" cy="2156705"/>
          </a:xfrm>
          <a:prstGeom prst="rect">
            <a:avLst/>
          </a:prstGeom>
          <a:noFill/>
          <a:effectLst>
            <a:outerShdw blurRad="241300" dist="698500" dir="9000000" sx="112000" sy="112000" algn="l" rotWithShape="0">
              <a:prstClr val="black">
                <a:alpha val="42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  <a14:imgEffect>
                      <a14:saturation sat="66000"/>
                    </a14:imgEffect>
                    <a14:imgEffect>
                      <a14:brightnessContrast bright="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8344">
            <a:off x="3203848" y="3420082"/>
            <a:ext cx="2088232" cy="313234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  <a:effectLst>
            <a:reflection stA="45000" endPos="58000" dist="508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Балетные термины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018087"/>
          </a:xfrm>
        </p:spPr>
        <p:txBody>
          <a:bodyPr>
            <a:normAutofit fontScale="92500" lnSpcReduction="10000"/>
          </a:bodyPr>
          <a:lstStyle/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Вариации – сольный танец героя.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Pas-de-</a:t>
            </a:r>
            <a:r>
              <a:rPr lang="en-US" dirty="0" err="1" smtClean="0"/>
              <a:t>deux</a:t>
            </a:r>
            <a:r>
              <a:rPr lang="en-US" dirty="0" smtClean="0"/>
              <a:t> – </a:t>
            </a:r>
            <a:r>
              <a:rPr lang="ru-RU" dirty="0" smtClean="0"/>
              <a:t> танец двух героев.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en-US" dirty="0" smtClean="0"/>
              <a:t>Pas-de-</a:t>
            </a:r>
            <a:r>
              <a:rPr lang="en-US" dirty="0" err="1" smtClean="0"/>
              <a:t>trois</a:t>
            </a:r>
            <a:r>
              <a:rPr lang="ru-RU" dirty="0" smtClean="0"/>
              <a:t>– танец трех героев.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Кордебалет – большой общий танец .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Характерный танец – отличается пантомимой и необычной хореографией.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Батман – поднятие ноги на 90 градусов.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Гранд-батман – поднятие ноги на180 градусов.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Фуэте – вращение на месте на одной ноге.</a:t>
            </a:r>
          </a:p>
          <a:p>
            <a:pPr algn="just"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Плие – приседание на выворотных стопах.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2698612" cy="84124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Вариации</a:t>
            </a:r>
            <a:endParaRPr lang="ru-RU" dirty="0"/>
          </a:p>
        </p:txBody>
      </p:sp>
      <p:pic>
        <p:nvPicPr>
          <p:cNvPr id="4098" name="Picture 2" descr="H:\gjhnajkbj b ghtptynfwbz\Carmen, Swan\_DSC7387x,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3"/>
            <a:ext cx="2346858" cy="3528392"/>
          </a:xfrm>
          <a:prstGeom prst="rect">
            <a:avLst/>
          </a:prstGeom>
          <a:noFill/>
          <a:effectLst>
            <a:reflection stA="45000" endPos="40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:\gjhnajkbj b ghtptynfwbz\Carmen, Swan\_DSC74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556793"/>
            <a:ext cx="2347490" cy="3528392"/>
          </a:xfrm>
          <a:prstGeom prst="rect">
            <a:avLst/>
          </a:prstGeom>
          <a:noFill/>
          <a:effectLst>
            <a:reflection stA="45000" endPos="39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H:\gjhnajkbj b ghtptynfwbz\DSC_05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60887"/>
            <a:ext cx="3008672" cy="2005781"/>
          </a:xfrm>
          <a:prstGeom prst="rect">
            <a:avLst/>
          </a:prstGeom>
          <a:noFill/>
          <a:effectLst>
            <a:reflection stA="45000" endPos="46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2912926" cy="84124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Кордебалет</a:t>
            </a:r>
            <a:endParaRPr lang="ru-RU" dirty="0"/>
          </a:p>
        </p:txBody>
      </p:sp>
      <p:pic>
        <p:nvPicPr>
          <p:cNvPr id="5122" name="Picture 2" descr="H:\gjhnajkbj b ghtptynfwbz\DSC_04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387" y="4221088"/>
            <a:ext cx="3188910" cy="240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H:\gjhnajkbj b ghtptynfwbz\DSC_04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785512" y="2102812"/>
            <a:ext cx="5465541" cy="364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:\gjhnajkbj b ghtptynfwbz\DSC_08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975111" y="4613601"/>
            <a:ext cx="2431205" cy="162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H:\gjhnajkbj b ghtptynfwbz\DSC_08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386" y="1247439"/>
            <a:ext cx="4845094" cy="282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5500726" cy="84124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Батман и гранд-батман</a:t>
            </a:r>
            <a:endParaRPr lang="ru-RU" dirty="0"/>
          </a:p>
        </p:txBody>
      </p:sp>
      <p:pic>
        <p:nvPicPr>
          <p:cNvPr id="4" name="Рисунок 3" descr="Балерина в пачке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769018" y="1701966"/>
            <a:ext cx="2048595" cy="2417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6" name="Picture 2" descr="H:\gjhnajkbj b ghtptynfwbz\DSC_07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94210"/>
            <a:ext cx="3060855" cy="379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H:\gjhnajkbj b ghtptynfwbz\DSC_06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760092" y="2106317"/>
            <a:ext cx="3672649" cy="244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:\gjhnajkbj b ghtptynfwbz\Carmen, Swan\_DSC74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433" y="4682231"/>
            <a:ext cx="3157766" cy="210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683</TotalTime>
  <Words>607</Words>
  <Application>Microsoft Office PowerPoint</Application>
  <PresentationFormat>Экран (4:3)</PresentationFormat>
  <Paragraphs>65</Paragraphs>
  <Slides>36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Трек</vt:lpstr>
      <vt:lpstr>Болеро</vt:lpstr>
      <vt:lpstr>Презентация PowerPoint</vt:lpstr>
      <vt:lpstr>Балет – музыкальный жанр</vt:lpstr>
      <vt:lpstr>Техника балета</vt:lpstr>
      <vt:lpstr>Кто сочиняет балет</vt:lpstr>
      <vt:lpstr>Балетные термины</vt:lpstr>
      <vt:lpstr>Вариации</vt:lpstr>
      <vt:lpstr>Кордебалет</vt:lpstr>
      <vt:lpstr>Батман и гранд-батман</vt:lpstr>
      <vt:lpstr>Характерный танец  и пантомима</vt:lpstr>
      <vt:lpstr>Батман, плие.</vt:lpstr>
      <vt:lpstr>Фуэте</vt:lpstr>
      <vt:lpstr>Пачка балетная</vt:lpstr>
      <vt:lpstr>Пачка – специальная одежда для балета</vt:lpstr>
      <vt:lpstr>Презентация PowerPoint</vt:lpstr>
      <vt:lpstr>Презентация PowerPoint</vt:lpstr>
      <vt:lpstr>Презентация PowerPoint</vt:lpstr>
      <vt:lpstr>Пуанты</vt:lpstr>
      <vt:lpstr>Пуанты - специальная обувь балерины, которая позволяет встать на пальцы</vt:lpstr>
      <vt:lpstr>Через тернии к звездам</vt:lpstr>
      <vt:lpstr>Звезды мировой величины. Анна Павлова</vt:lpstr>
      <vt:lpstr>Галина Уланова</vt:lpstr>
      <vt:lpstr>Тамара Карсавина</vt:lpstr>
      <vt:lpstr>Матильда Ксешинская</vt:lpstr>
      <vt:lpstr>Наталья Бессмертнова </vt:lpstr>
      <vt:lpstr>Майя Плисецкая</vt:lpstr>
      <vt:lpstr>Екатерина Максимова</vt:lpstr>
      <vt:lpstr>Марис Лиепа</vt:lpstr>
      <vt:lpstr>Илзе Лиепа</vt:lpstr>
      <vt:lpstr>Андрис Лиепа</vt:lpstr>
      <vt:lpstr>Ульяна Лопаткина</vt:lpstr>
      <vt:lpstr>Анастасия Волочкова</vt:lpstr>
      <vt:lpstr>Светлана Захарова</vt:lpstr>
      <vt:lpstr>Николай Цискаридзе</vt:lpstr>
      <vt:lpstr>Балет - Движение под музыку</vt:lpstr>
      <vt:lpstr>До Новых встреч с балетом</vt:lpstr>
    </vt:vector>
  </TitlesOfParts>
  <Company>СГК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Искусство терпсихоры</dc:title>
  <dc:creator>Никушина Мария</dc:creator>
  <cp:lastModifiedBy>Notebook</cp:lastModifiedBy>
  <cp:revision>86</cp:revision>
  <dcterms:created xsi:type="dcterms:W3CDTF">2009-08-07T18:04:59Z</dcterms:created>
  <dcterms:modified xsi:type="dcterms:W3CDTF">2013-03-26T11:12:24Z</dcterms:modified>
</cp:coreProperties>
</file>